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5" r:id="rId13"/>
    <p:sldId id="266" r:id="rId14"/>
    <p:sldId id="268" r:id="rId15"/>
    <p:sldId id="269" r:id="rId16"/>
  </p:sldIdLst>
  <p:sldSz cx="18288000" cy="10287000"/>
  <p:notesSz cx="6858000" cy="9144000"/>
  <p:embeddedFontLst>
    <p:embeddedFont>
      <p:font typeface="DM Sans" pitchFamily="2" charset="77"/>
      <p:regular r:id="rId17"/>
      <p:bold r:id="rId18"/>
      <p:italic r:id="rId19"/>
      <p:boldItalic r:id="rId20"/>
    </p:embeddedFont>
    <p:embeddedFont>
      <p:font typeface="DM Sans Italics" pitchFamily="2" charset="77"/>
      <p:regular r:id="rId21"/>
      <p:italic r:id="rId22"/>
    </p:embeddedFont>
    <p:embeddedFont>
      <p:font typeface="Open Sans Bold" panose="020B0806030504020204" pitchFamily="34" charset="0"/>
      <p:regular r:id="rId23"/>
      <p:bold r:id="rId24"/>
    </p:embeddedFont>
    <p:embeddedFont>
      <p:font typeface="Open Sauce" pitchFamily="2" charset="77"/>
      <p:regular r:id="rId25"/>
    </p:embeddedFont>
    <p:embeddedFont>
      <p:font typeface="Open Sauce Bold" pitchFamily="2" charset="77"/>
      <p:regular r:id="rId26"/>
      <p:bold r:id="rId27"/>
    </p:embeddedFont>
    <p:embeddedFont>
      <p:font typeface="Playfair Display" pitchFamily="2" charset="77"/>
      <p:regular r:id="rId28"/>
      <p:bold r:id="rId29"/>
    </p:embeddedFont>
    <p:embeddedFont>
      <p:font typeface="Playfair Display Bold" pitchFamily="2" charset="77"/>
      <p:regular r:id="rId30"/>
      <p:bold r:id="rId31"/>
    </p:embeddedFont>
    <p:embeddedFont>
      <p:font typeface="Public Sans" pitchFamily="2" charset="77"/>
      <p:regular r:id="rId32"/>
    </p:embeddedFont>
    <p:embeddedFont>
      <p:font typeface="Public Sans Bold" pitchFamily="2" charset="77"/>
      <p:regular r:id="rId33"/>
    </p:embeddedFont>
    <p:embeddedFont>
      <p:font typeface="Public Sans Bold Italics" pitchFamily="2" charset="77"/>
      <p:regular r:id="rId34"/>
      <p:italic r:id="rId35"/>
    </p:embeddedFont>
    <p:embeddedFont>
      <p:font typeface="Public Sans Italics" pitchFamily="2" charset="77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77" d="100"/>
          <a:sy n="77" d="100"/>
        </p:scale>
        <p:origin x="8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61645"/>
            <a:ext cx="2370161" cy="719936"/>
          </a:xfrm>
          <a:custGeom>
            <a:avLst/>
            <a:gdLst/>
            <a:ahLst/>
            <a:cxnLst/>
            <a:rect l="l" t="t" r="r" b="b"/>
            <a:pathLst>
              <a:path w="2370161" h="719936">
                <a:moveTo>
                  <a:pt x="0" y="0"/>
                </a:moveTo>
                <a:lnTo>
                  <a:pt x="2370161" y="0"/>
                </a:lnTo>
                <a:lnTo>
                  <a:pt x="2370161" y="719937"/>
                </a:lnTo>
                <a:lnTo>
                  <a:pt x="0" y="71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2649394" y="9790336"/>
            <a:ext cx="2730138" cy="433409"/>
          </a:xfrm>
          <a:custGeom>
            <a:avLst/>
            <a:gdLst/>
            <a:ahLst/>
            <a:cxnLst/>
            <a:rect l="l" t="t" r="r" b="b"/>
            <a:pathLst>
              <a:path w="2730138" h="433409">
                <a:moveTo>
                  <a:pt x="0" y="0"/>
                </a:moveTo>
                <a:lnTo>
                  <a:pt x="2730138" y="0"/>
                </a:lnTo>
                <a:lnTo>
                  <a:pt x="2730138" y="433409"/>
                </a:lnTo>
                <a:lnTo>
                  <a:pt x="0" y="433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0" y="9790336"/>
            <a:ext cx="2631332" cy="496664"/>
          </a:xfrm>
          <a:custGeom>
            <a:avLst/>
            <a:gdLst/>
            <a:ahLst/>
            <a:cxnLst/>
            <a:rect l="l" t="t" r="r" b="b"/>
            <a:pathLst>
              <a:path w="2631332" h="496664">
                <a:moveTo>
                  <a:pt x="0" y="0"/>
                </a:moveTo>
                <a:lnTo>
                  <a:pt x="2631332" y="0"/>
                </a:lnTo>
                <a:lnTo>
                  <a:pt x="2631332" y="496664"/>
                </a:lnTo>
                <a:lnTo>
                  <a:pt x="0" y="49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2483737" y="8638896"/>
            <a:ext cx="965436" cy="965436"/>
          </a:xfrm>
          <a:custGeom>
            <a:avLst/>
            <a:gdLst/>
            <a:ahLst/>
            <a:cxnLst/>
            <a:rect l="l" t="t" r="r" b="b"/>
            <a:pathLst>
              <a:path w="965436" h="965436">
                <a:moveTo>
                  <a:pt x="0" y="0"/>
                </a:moveTo>
                <a:lnTo>
                  <a:pt x="965436" y="0"/>
                </a:lnTo>
                <a:lnTo>
                  <a:pt x="965436" y="965436"/>
                </a:lnTo>
                <a:lnTo>
                  <a:pt x="0" y="965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1564614" y="1675322"/>
            <a:ext cx="15158773" cy="4422013"/>
            <a:chOff x="0" y="0"/>
            <a:chExt cx="20211697" cy="5896017"/>
          </a:xfrm>
        </p:grpSpPr>
        <p:sp>
          <p:nvSpPr>
            <p:cNvPr id="8" name="AutoShape 8"/>
            <p:cNvSpPr/>
            <p:nvPr/>
          </p:nvSpPr>
          <p:spPr>
            <a:xfrm flipV="1">
              <a:off x="218929" y="4412614"/>
              <a:ext cx="19992751" cy="51345"/>
            </a:xfrm>
            <a:prstGeom prst="line">
              <a:avLst/>
            </a:prstGeom>
            <a:ln w="12700" cap="flat">
              <a:solidFill>
                <a:srgbClr val="2B2C3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2047" y="4755134"/>
              <a:ext cx="19992759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spc="567">
                  <a:solidFill>
                    <a:srgbClr val="365E34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CARMEN PENA DÍAZ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567">
                  <a:solidFill>
                    <a:srgbClr val="365E34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SOFÍA ANTEQUERA MANZANO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0975"/>
              <a:ext cx="20211689" cy="4100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15"/>
                </a:lnSpc>
              </a:pPr>
              <a:r>
                <a:rPr lang="en-US" sz="6500" b="1" spc="32">
                  <a:solidFill>
                    <a:srgbClr val="365E34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La interpretación en obstetricia: estudio observacional de la presencia de interpretación sanitaria en un hospital español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6204807" y="6427665"/>
            <a:ext cx="5878379" cy="1498911"/>
          </a:xfrm>
          <a:custGeom>
            <a:avLst/>
            <a:gdLst/>
            <a:ahLst/>
            <a:cxnLst/>
            <a:rect l="l" t="t" r="r" b="b"/>
            <a:pathLst>
              <a:path w="5878379" h="1498911">
                <a:moveTo>
                  <a:pt x="0" y="0"/>
                </a:moveTo>
                <a:lnTo>
                  <a:pt x="5878378" y="0"/>
                </a:lnTo>
                <a:lnTo>
                  <a:pt x="5878378" y="1498911"/>
                </a:lnTo>
                <a:lnTo>
                  <a:pt x="0" y="149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569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7ECD9C7B-FE68-468F-9A06-422152668B08}"/>
              </a:ext>
            </a:extLst>
          </p:cNvPr>
          <p:cNvSpPr/>
          <p:nvPr/>
        </p:nvSpPr>
        <p:spPr>
          <a:xfrm>
            <a:off x="0" y="7177121"/>
            <a:ext cx="2243287" cy="1299312"/>
          </a:xfrm>
          <a:custGeom>
            <a:avLst/>
            <a:gdLst/>
            <a:ahLst/>
            <a:cxnLst/>
            <a:rect l="l" t="t" r="r" b="b"/>
            <a:pathLst>
              <a:path w="2243287" h="1299312">
                <a:moveTo>
                  <a:pt x="0" y="0"/>
                </a:moveTo>
                <a:lnTo>
                  <a:pt x="2243287" y="0"/>
                </a:lnTo>
                <a:lnTo>
                  <a:pt x="2243287" y="1299312"/>
                </a:lnTo>
                <a:lnTo>
                  <a:pt x="0" y="12993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SANITARIOS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555" b="555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28689" y="2227065"/>
            <a:ext cx="8342080" cy="641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nivel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técnico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: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Baja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familiaridad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al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trabajar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con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intérpretes</a:t>
            </a:r>
            <a:endParaRPr lang="en-US" sz="2799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Comunicación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directamente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con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el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intérprete</a:t>
            </a:r>
            <a:endParaRPr lang="en-US" sz="2799" b="1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Dificultad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para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respetar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los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turnos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 palabra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Sobrecarga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información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para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el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intérprete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incluso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antes de la consulta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Adaptación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del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tono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al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hablar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con un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paciente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extranjero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evitan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bromas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frases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hechas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, etc.)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La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adaptación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del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registro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no es habitual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Uso del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lenguaje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no verbal 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para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hacer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énfasis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La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cercanía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es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más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propia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del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área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psicología</a:t>
            </a:r>
            <a:endParaRPr lang="en-US" sz="2799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SANITARIOS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DE4AE07-ECD8-2D58-CB5C-69815B839FB2}"/>
              </a:ext>
            </a:extLst>
          </p:cNvPr>
          <p:cNvSpPr txBox="1"/>
          <p:nvPr/>
        </p:nvSpPr>
        <p:spPr>
          <a:xfrm>
            <a:off x="1219200" y="2539596"/>
            <a:ext cx="7773803" cy="317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nivel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ético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: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Ignoran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la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presencia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del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paciente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conversación</a:t>
            </a:r>
            <a:endParaRPr lang="en-US" sz="2799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Si hay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más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 un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sanitario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debaten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qué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decirle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o no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frente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al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paciente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y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el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intérprete</a:t>
            </a:r>
            <a:endParaRPr lang="en-US" sz="2799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2050" name="Picture 2" descr="Informática móvil para atención sanitaria | Movilidad sanitaria | Zebra">
            <a:extLst>
              <a:ext uri="{FF2B5EF4-FFF2-40B4-BE49-F238E27FC236}">
                <a16:creationId xmlns:a16="http://schemas.microsoft.com/office/drawing/2014/main" id="{5286EC72-D4AB-43E2-A808-3DB4C181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169" y="142763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8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PACIENTES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6076" b="6076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28689" y="2227065"/>
            <a:ext cx="8342080" cy="5333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 menudo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vienen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acompañadas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por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experiencia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previa</a:t>
            </a:r>
          </a:p>
          <a:p>
            <a:pPr marL="457200" indent="-457200" algn="l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ocasiones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, las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acompañan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trabajadoras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sociales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que son las que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reciben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la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información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sanitaria. 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veces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hacen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también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la labor de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intérprete</a:t>
            </a:r>
            <a:endParaRPr lang="en-US" sz="2799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indent="-457200" algn="l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Refieren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malentendidos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consultas</a:t>
            </a:r>
            <a:r>
              <a:rPr lang="en-U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pasadas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, que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generan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sentimientos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duda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y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miedo</a:t>
            </a:r>
            <a:endParaRPr lang="en-US" sz="2799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indent="-457200" algn="l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Muestran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agradecimiento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por la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presencia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intérprete</a:t>
            </a:r>
            <a:r>
              <a:rPr lang="en-U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profesional</a:t>
            </a:r>
            <a:endParaRPr lang="en-US" sz="2799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2181545"/>
            <a:ext cx="16221064" cy="803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8"/>
              </a:lnSpc>
            </a:pP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Dificultades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a la hora de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introducir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servicios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interpretación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en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el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hospital</a:t>
            </a:r>
          </a:p>
          <a:p>
            <a:pPr marL="457200" indent="-457200" algn="l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Dificultades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difusión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del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servicio</a:t>
            </a:r>
            <a:endParaRPr lang="en-US" sz="2852" spc="14" dirty="0">
              <a:solidFill>
                <a:srgbClr val="365E34"/>
              </a:solidFill>
              <a:latin typeface="Public Sans" panose="020B0604020202020204" charset="0"/>
              <a:ea typeface="Playfair Display"/>
              <a:cs typeface="Playfair Display"/>
              <a:sym typeface="Playfair Display"/>
            </a:endParaRPr>
          </a:p>
          <a:p>
            <a:pPr marL="457200" indent="-457200" algn="l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Reticencia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sanitaria a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contactar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con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los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servicios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:</a:t>
            </a:r>
          </a:p>
          <a:p>
            <a:pPr marL="914400" lvl="1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Velocidad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la consulta sanitaria</a:t>
            </a:r>
          </a:p>
          <a:p>
            <a:pPr marL="914400" lvl="1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Algunas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pacientes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tienen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cierto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nivel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español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por lo que los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sanitarios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mantienen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que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pueden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“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entenderse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con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ellas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”</a:t>
            </a:r>
          </a:p>
          <a:p>
            <a:pPr marL="914400" lvl="1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endParaRPr lang="en-US" sz="2852" spc="14" dirty="0">
              <a:solidFill>
                <a:srgbClr val="365E34"/>
              </a:solidFill>
              <a:latin typeface="Public Sans" panose="020B0604020202020204" charset="0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3708"/>
              </a:lnSpc>
            </a:pP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No obstante:</a:t>
            </a:r>
          </a:p>
          <a:p>
            <a:pPr marL="457200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Varias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pacientes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refieren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malentendidos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en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consultas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anteriores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por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falta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comprensión</a:t>
            </a:r>
            <a:endParaRPr lang="en-US" sz="2852" spc="14" dirty="0">
              <a:solidFill>
                <a:srgbClr val="365E34"/>
              </a:solidFill>
              <a:latin typeface="Public Sans" panose="020B0604020202020204" charset="0"/>
              <a:ea typeface="Playfair Display"/>
              <a:cs typeface="Playfair Display"/>
              <a:sym typeface="Playfair Display"/>
            </a:endParaRPr>
          </a:p>
          <a:p>
            <a:pPr marL="457200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A menudo ha de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repetirse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la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información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una consulta previa una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vez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hay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interpretación</a:t>
            </a:r>
            <a:endParaRPr lang="en-US" sz="2852" spc="14" dirty="0">
              <a:solidFill>
                <a:srgbClr val="365E34"/>
              </a:solidFill>
              <a:latin typeface="Public Sans" panose="020B0604020202020204" charset="0"/>
              <a:ea typeface="Playfair Display"/>
              <a:cs typeface="Playfair Display"/>
              <a:sym typeface="Playfair Display"/>
            </a:endParaRPr>
          </a:p>
          <a:p>
            <a:pPr marL="457200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Cuando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no hay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intérprete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las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pacientes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necesitan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venir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acompañadas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lo que genera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problemas</a:t>
            </a:r>
            <a:r>
              <a:rPr lang="en-US" sz="2852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</a:t>
            </a:r>
            <a:r>
              <a:rPr lang="en-US" sz="2852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conciliación</a:t>
            </a:r>
            <a:endParaRPr lang="en-US" sz="2852" spc="14" dirty="0">
              <a:solidFill>
                <a:srgbClr val="365E34"/>
              </a:solidFill>
              <a:latin typeface="Public Sans" panose="020B0604020202020204" charset="0"/>
              <a:ea typeface="Playfair Display"/>
              <a:cs typeface="Playfair Display"/>
              <a:sym typeface="Playfair Display"/>
            </a:endParaRPr>
          </a:p>
          <a:p>
            <a:pPr marL="457200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Con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profesionales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bilingües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de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lenguas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pivotales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la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interpretación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marca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una gran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diferencia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50" spc="14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lingüística</a:t>
            </a:r>
            <a:r>
              <a:rPr lang="en-US" sz="2850" spc="14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 y cultural</a:t>
            </a:r>
          </a:p>
          <a:p>
            <a:pPr marL="457200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endParaRPr lang="en-US" sz="2852" spc="14" dirty="0">
              <a:solidFill>
                <a:srgbClr val="365E34"/>
              </a:solidFill>
              <a:latin typeface="Public Sans" panose="020B0604020202020204" charset="0"/>
              <a:ea typeface="Playfair Display"/>
              <a:cs typeface="Playfair Display"/>
              <a:sym typeface="Playfair Display"/>
            </a:endParaRPr>
          </a:p>
          <a:p>
            <a:pPr marL="457200" indent="-457200">
              <a:lnSpc>
                <a:spcPts val="3708"/>
              </a:lnSpc>
              <a:buFont typeface="Arial" panose="020B0604020202020204" pitchFamily="34" charset="0"/>
              <a:buChar char="•"/>
            </a:pPr>
            <a:endParaRPr lang="en-US" sz="2852" spc="14" dirty="0">
              <a:solidFill>
                <a:srgbClr val="365E3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3708"/>
              </a:lnSpc>
            </a:pPr>
            <a:endParaRPr lang="en-US" sz="2852" spc="14" dirty="0">
              <a:solidFill>
                <a:srgbClr val="365E3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CONCLUSIONES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REFERENCIAS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461221" y="2426053"/>
            <a:ext cx="15321900" cy="433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9384" lvl="1" indent="-274692" algn="l">
              <a:lnSpc>
                <a:spcPts val="3816"/>
              </a:lnSpc>
              <a:buFont typeface="Arial"/>
              <a:buChar char="•"/>
            </a:pP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Arista, Y., Evi, Z. y Susilo, W. (2020). Dimensions of women migrant workers’ vulnerabilities amidst  industrial development and pandemic’s disruption.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Jurnal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 Perempuan (The Indonesian Feminist Journal), 25</a:t>
            </a: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(3), 135-148. </a:t>
            </a:r>
          </a:p>
          <a:p>
            <a:pPr marL="549384" lvl="1" indent="-274692" algn="l">
              <a:lnSpc>
                <a:spcPts val="3816"/>
              </a:lnSpc>
              <a:buFont typeface="Arial"/>
              <a:buChar char="•"/>
            </a:pPr>
            <a:r>
              <a:rPr lang="en-US" sz="2544" spc="12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Corsellis</a:t>
            </a: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A. (2010).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Traducción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 e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interpretación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en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los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servicios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públicos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, </a:t>
            </a:r>
            <a:r>
              <a:rPr lang="en-US" sz="2544" i="1" spc="12" dirty="0" err="1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primeros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 pasos. </a:t>
            </a:r>
            <a:r>
              <a:rPr lang="en-US" sz="2544" spc="12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Comares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.</a:t>
            </a:r>
          </a:p>
          <a:p>
            <a:pPr marL="549384" lvl="1" indent="-274692" algn="l">
              <a:lnSpc>
                <a:spcPts val="3816"/>
              </a:lnSpc>
              <a:buFont typeface="Arial"/>
              <a:buChar char="•"/>
            </a:pPr>
            <a:r>
              <a:rPr lang="en-US" sz="2544" spc="12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Ouanhnon</a:t>
            </a: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L., Astruc, P., </a:t>
            </a:r>
            <a:r>
              <a:rPr lang="en-US" sz="2544" spc="12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Freyens</a:t>
            </a: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A., Mesthé, P., Pariente, K., </a:t>
            </a:r>
            <a:r>
              <a:rPr lang="en-US" sz="2544" spc="12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Rougé</a:t>
            </a: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, D., Gimenez, L., &amp; </a:t>
            </a:r>
            <a:r>
              <a:rPr lang="en-US" sz="2544" spc="12" dirty="0" err="1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Rougé</a:t>
            </a: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-Bugat, M. E. (2023). Women's health in migrant populations: a qualitative study in France. </a:t>
            </a:r>
            <a:r>
              <a:rPr lang="en-US" sz="2544" i="1" spc="12" dirty="0">
                <a:solidFill>
                  <a:srgbClr val="365E34"/>
                </a:solidFill>
                <a:latin typeface="Public Sans" panose="020B0604020202020204" charset="0"/>
                <a:ea typeface="Playfair Display Italics"/>
                <a:cs typeface="Playfair Display Italics"/>
                <a:sym typeface="Playfair Display Italics"/>
              </a:rPr>
              <a:t>European journal of public health, 33</a:t>
            </a:r>
            <a:r>
              <a:rPr lang="en-US" sz="2544" spc="12" dirty="0">
                <a:solidFill>
                  <a:srgbClr val="365E34"/>
                </a:solidFill>
                <a:latin typeface="Public Sans" panose="020B0604020202020204" charset="0"/>
                <a:ea typeface="Playfair Display"/>
                <a:cs typeface="Playfair Display"/>
                <a:sym typeface="Playfair Display"/>
              </a:rPr>
              <a:t>(1), 99–105.</a:t>
            </a:r>
          </a:p>
          <a:p>
            <a:pPr algn="l">
              <a:lnSpc>
                <a:spcPts val="3816"/>
              </a:lnSpc>
            </a:pPr>
            <a:endParaRPr lang="en-US" sz="2544" spc="12" dirty="0">
              <a:solidFill>
                <a:srgbClr val="365E3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61645"/>
            <a:ext cx="2370161" cy="719936"/>
          </a:xfrm>
          <a:custGeom>
            <a:avLst/>
            <a:gdLst/>
            <a:ahLst/>
            <a:cxnLst/>
            <a:rect l="l" t="t" r="r" b="b"/>
            <a:pathLst>
              <a:path w="2370161" h="719936">
                <a:moveTo>
                  <a:pt x="0" y="0"/>
                </a:moveTo>
                <a:lnTo>
                  <a:pt x="2370161" y="0"/>
                </a:lnTo>
                <a:lnTo>
                  <a:pt x="2370161" y="719937"/>
                </a:lnTo>
                <a:lnTo>
                  <a:pt x="0" y="71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2649394" y="9790336"/>
            <a:ext cx="2730138" cy="433409"/>
          </a:xfrm>
          <a:custGeom>
            <a:avLst/>
            <a:gdLst/>
            <a:ahLst/>
            <a:cxnLst/>
            <a:rect l="l" t="t" r="r" b="b"/>
            <a:pathLst>
              <a:path w="2730138" h="433409">
                <a:moveTo>
                  <a:pt x="0" y="0"/>
                </a:moveTo>
                <a:lnTo>
                  <a:pt x="2730138" y="0"/>
                </a:lnTo>
                <a:lnTo>
                  <a:pt x="2730138" y="433409"/>
                </a:lnTo>
                <a:lnTo>
                  <a:pt x="0" y="433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0" y="9790336"/>
            <a:ext cx="2631332" cy="496664"/>
          </a:xfrm>
          <a:custGeom>
            <a:avLst/>
            <a:gdLst/>
            <a:ahLst/>
            <a:cxnLst/>
            <a:rect l="l" t="t" r="r" b="b"/>
            <a:pathLst>
              <a:path w="2631332" h="496664">
                <a:moveTo>
                  <a:pt x="0" y="0"/>
                </a:moveTo>
                <a:lnTo>
                  <a:pt x="2631332" y="0"/>
                </a:lnTo>
                <a:lnTo>
                  <a:pt x="2631332" y="496664"/>
                </a:lnTo>
                <a:lnTo>
                  <a:pt x="0" y="49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2483737" y="8638896"/>
            <a:ext cx="965436" cy="965436"/>
          </a:xfrm>
          <a:custGeom>
            <a:avLst/>
            <a:gdLst/>
            <a:ahLst/>
            <a:cxnLst/>
            <a:rect l="l" t="t" r="r" b="b"/>
            <a:pathLst>
              <a:path w="965436" h="965436">
                <a:moveTo>
                  <a:pt x="0" y="0"/>
                </a:moveTo>
                <a:lnTo>
                  <a:pt x="965436" y="0"/>
                </a:lnTo>
                <a:lnTo>
                  <a:pt x="965436" y="965436"/>
                </a:lnTo>
                <a:lnTo>
                  <a:pt x="0" y="965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1564607" y="1228219"/>
            <a:ext cx="15158773" cy="2427537"/>
            <a:chOff x="0" y="0"/>
            <a:chExt cx="20211697" cy="3236716"/>
          </a:xfrm>
        </p:grpSpPr>
        <p:sp>
          <p:nvSpPr>
            <p:cNvPr id="7" name="AutoShape 7"/>
            <p:cNvSpPr/>
            <p:nvPr/>
          </p:nvSpPr>
          <p:spPr>
            <a:xfrm flipV="1">
              <a:off x="218929" y="3179021"/>
              <a:ext cx="19992751" cy="51345"/>
            </a:xfrm>
            <a:prstGeom prst="line">
              <a:avLst/>
            </a:prstGeom>
            <a:ln w="12700" cap="flat">
              <a:solidFill>
                <a:srgbClr val="2B2C3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9100"/>
              <a:ext cx="20211689" cy="26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650"/>
                </a:lnSpc>
              </a:pPr>
              <a:r>
                <a:rPr lang="en-US" sz="15000" b="1" spc="75">
                  <a:solidFill>
                    <a:srgbClr val="365E34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¡Gracias!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7177121"/>
            <a:ext cx="2243287" cy="1299312"/>
          </a:xfrm>
          <a:custGeom>
            <a:avLst/>
            <a:gdLst/>
            <a:ahLst/>
            <a:cxnLst/>
            <a:rect l="l" t="t" r="r" b="b"/>
            <a:pathLst>
              <a:path w="2243287" h="1299312">
                <a:moveTo>
                  <a:pt x="0" y="0"/>
                </a:moveTo>
                <a:lnTo>
                  <a:pt x="2243287" y="0"/>
                </a:lnTo>
                <a:lnTo>
                  <a:pt x="2243287" y="1299312"/>
                </a:lnTo>
                <a:lnTo>
                  <a:pt x="0" y="12993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2380" y="7640208"/>
            <a:ext cx="2581999" cy="258199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5647547" y="7855375"/>
            <a:ext cx="2151666" cy="2151666"/>
            <a:chOff x="0" y="0"/>
            <a:chExt cx="566694" cy="5666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6694" cy="566694"/>
            </a:xfrm>
            <a:custGeom>
              <a:avLst/>
              <a:gdLst/>
              <a:ahLst/>
              <a:cxnLst/>
              <a:rect l="l" t="t" r="r" b="b"/>
              <a:pathLst>
                <a:path w="566694" h="566694">
                  <a:moveTo>
                    <a:pt x="0" y="0"/>
                  </a:moveTo>
                  <a:lnTo>
                    <a:pt x="566694" y="0"/>
                  </a:lnTo>
                  <a:lnTo>
                    <a:pt x="566694" y="566694"/>
                  </a:lnTo>
                  <a:lnTo>
                    <a:pt x="0" y="5666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65E34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566694" cy="585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63207" y="4332031"/>
            <a:ext cx="6961586" cy="2845090"/>
            <a:chOff x="0" y="0"/>
            <a:chExt cx="9282114" cy="37934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82114" cy="2366820"/>
            </a:xfrm>
            <a:custGeom>
              <a:avLst/>
              <a:gdLst/>
              <a:ahLst/>
              <a:cxnLst/>
              <a:rect l="l" t="t" r="r" b="b"/>
              <a:pathLst>
                <a:path w="9282114" h="2366820">
                  <a:moveTo>
                    <a:pt x="0" y="0"/>
                  </a:moveTo>
                  <a:lnTo>
                    <a:pt x="9282114" y="0"/>
                  </a:lnTo>
                  <a:lnTo>
                    <a:pt x="9282114" y="2366820"/>
                  </a:lnTo>
                  <a:lnTo>
                    <a:pt x="0" y="236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15692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26493" y="2662095"/>
              <a:ext cx="6829129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567">
                  <a:solidFill>
                    <a:srgbClr val="365E34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intercomsalud@uah.es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567">
                  <a:solidFill>
                    <a:srgbClr val="365E34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carmen.pena@uah.es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AGENDA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028689" y="2093715"/>
            <a:ext cx="11350114" cy="683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4146" lvl="1" indent="-352073" algn="l">
              <a:lnSpc>
                <a:spcPts val="6098"/>
              </a:lnSpc>
              <a:buFont typeface="Arial"/>
              <a:buChar char="•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Introducción</a:t>
            </a:r>
          </a:p>
          <a:p>
            <a:pPr marL="704146" lvl="1" indent="-352073" algn="l">
              <a:lnSpc>
                <a:spcPts val="6098"/>
              </a:lnSpc>
              <a:buFont typeface="Arial"/>
              <a:buChar char="•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La situación actual</a:t>
            </a:r>
          </a:p>
          <a:p>
            <a:pPr marL="704146" lvl="1" indent="-352073" algn="l">
              <a:lnSpc>
                <a:spcPts val="6098"/>
              </a:lnSpc>
              <a:buFont typeface="Arial"/>
              <a:buChar char="•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Objetivos</a:t>
            </a:r>
          </a:p>
          <a:p>
            <a:pPr marL="704146" lvl="1" indent="-352073" algn="l">
              <a:lnSpc>
                <a:spcPts val="6098"/>
              </a:lnSpc>
              <a:buFont typeface="Arial"/>
              <a:buChar char="•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Metodología</a:t>
            </a:r>
          </a:p>
          <a:p>
            <a:pPr marL="704146" lvl="1" indent="-352073" algn="l">
              <a:lnSpc>
                <a:spcPts val="6098"/>
              </a:lnSpc>
              <a:buFont typeface="Arial"/>
              <a:buChar char="•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Resultados preliminares</a:t>
            </a:r>
          </a:p>
          <a:p>
            <a:pPr marL="1408292" lvl="2" indent="-469431" algn="l">
              <a:lnSpc>
                <a:spcPts val="6098"/>
              </a:lnSpc>
              <a:buFont typeface="Arial"/>
              <a:buChar char="⚬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Sanitarios</a:t>
            </a:r>
          </a:p>
          <a:p>
            <a:pPr marL="1408292" lvl="2" indent="-469431" algn="l">
              <a:lnSpc>
                <a:spcPts val="6098"/>
              </a:lnSpc>
              <a:buFont typeface="Arial"/>
              <a:buChar char="⚬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Intérpretes</a:t>
            </a:r>
          </a:p>
          <a:p>
            <a:pPr marL="1408292" lvl="2" indent="-469431" algn="l">
              <a:lnSpc>
                <a:spcPts val="6098"/>
              </a:lnSpc>
              <a:buFont typeface="Arial"/>
              <a:buChar char="⚬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Pacientes</a:t>
            </a:r>
          </a:p>
          <a:p>
            <a:pPr marL="704146" lvl="1" indent="-352073" algn="l">
              <a:lnSpc>
                <a:spcPts val="6098"/>
              </a:lnSpc>
              <a:buFont typeface="Arial"/>
              <a:buChar char="•"/>
            </a:pPr>
            <a:r>
              <a:rPr lang="en-US" sz="3261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Conclusiones e investigación futura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INTRODUCCIÓN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63063" y="1965957"/>
            <a:ext cx="11418925" cy="3469256"/>
            <a:chOff x="0" y="0"/>
            <a:chExt cx="15225234" cy="462567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225234" cy="4625675"/>
              <a:chOff x="0" y="0"/>
              <a:chExt cx="3007454" cy="9137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07454" cy="913714"/>
              </a:xfrm>
              <a:custGeom>
                <a:avLst/>
                <a:gdLst/>
                <a:ahLst/>
                <a:cxnLst/>
                <a:rect l="l" t="t" r="r" b="b"/>
                <a:pathLst>
                  <a:path w="3007454" h="913714">
                    <a:moveTo>
                      <a:pt x="34578" y="0"/>
                    </a:moveTo>
                    <a:lnTo>
                      <a:pt x="2972876" y="0"/>
                    </a:lnTo>
                    <a:cubicBezTo>
                      <a:pt x="2982047" y="0"/>
                      <a:pt x="2990842" y="3643"/>
                      <a:pt x="2997326" y="10128"/>
                    </a:cubicBezTo>
                    <a:cubicBezTo>
                      <a:pt x="3003811" y="16612"/>
                      <a:pt x="3007454" y="25407"/>
                      <a:pt x="3007454" y="34578"/>
                    </a:cubicBezTo>
                    <a:lnTo>
                      <a:pt x="3007454" y="879136"/>
                    </a:lnTo>
                    <a:cubicBezTo>
                      <a:pt x="3007454" y="898233"/>
                      <a:pt x="2991973" y="913714"/>
                      <a:pt x="2972876" y="913714"/>
                    </a:cubicBezTo>
                    <a:lnTo>
                      <a:pt x="34578" y="913714"/>
                    </a:lnTo>
                    <a:cubicBezTo>
                      <a:pt x="15481" y="913714"/>
                      <a:pt x="0" y="898233"/>
                      <a:pt x="0" y="879136"/>
                    </a:cubicBezTo>
                    <a:lnTo>
                      <a:pt x="0" y="34578"/>
                    </a:lnTo>
                    <a:cubicBezTo>
                      <a:pt x="0" y="15481"/>
                      <a:pt x="15481" y="0"/>
                      <a:pt x="3457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365E3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07454" cy="9422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8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91677" y="161032"/>
              <a:ext cx="13968441" cy="424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365E34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Falta de efectividad en la comunicación sanitaria: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Obstáculos a la hora de acceder a la atención sanitaria: administrativos, lingüísticos y culturales (Corsellis, 2010)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Una vez acceden, dificultades de comunicación debidas a la discordancia cultural y lingüística</a:t>
              </a:r>
              <a:r>
                <a:rPr lang="en-US" sz="3000" b="1">
                  <a:solidFill>
                    <a:srgbClr val="365E34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56440" y="5872457"/>
            <a:ext cx="10619835" cy="3967857"/>
            <a:chOff x="0" y="0"/>
            <a:chExt cx="14159780" cy="529047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108041" cy="5290475"/>
              <a:chOff x="0" y="0"/>
              <a:chExt cx="2786774" cy="104503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86774" cy="1045032"/>
              </a:xfrm>
              <a:custGeom>
                <a:avLst/>
                <a:gdLst/>
                <a:ahLst/>
                <a:cxnLst/>
                <a:rect l="l" t="t" r="r" b="b"/>
                <a:pathLst>
                  <a:path w="2786774" h="1045032">
                    <a:moveTo>
                      <a:pt x="37316" y="0"/>
                    </a:moveTo>
                    <a:lnTo>
                      <a:pt x="2749458" y="0"/>
                    </a:lnTo>
                    <a:cubicBezTo>
                      <a:pt x="2759355" y="0"/>
                      <a:pt x="2768846" y="3931"/>
                      <a:pt x="2775844" y="10929"/>
                    </a:cubicBezTo>
                    <a:cubicBezTo>
                      <a:pt x="2782842" y="17928"/>
                      <a:pt x="2786774" y="27419"/>
                      <a:pt x="2786774" y="37316"/>
                    </a:cubicBezTo>
                    <a:lnTo>
                      <a:pt x="2786774" y="1007717"/>
                    </a:lnTo>
                    <a:cubicBezTo>
                      <a:pt x="2786774" y="1028326"/>
                      <a:pt x="2770067" y="1045032"/>
                      <a:pt x="2749458" y="1045032"/>
                    </a:cubicBezTo>
                    <a:lnTo>
                      <a:pt x="37316" y="1045032"/>
                    </a:lnTo>
                    <a:cubicBezTo>
                      <a:pt x="16707" y="1045032"/>
                      <a:pt x="0" y="1028326"/>
                      <a:pt x="0" y="1007717"/>
                    </a:cubicBezTo>
                    <a:lnTo>
                      <a:pt x="0" y="37316"/>
                    </a:lnTo>
                    <a:cubicBezTo>
                      <a:pt x="0" y="16707"/>
                      <a:pt x="16707" y="0"/>
                      <a:pt x="373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365E3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786774" cy="10736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8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19985" y="461198"/>
              <a:ext cx="13839794" cy="4301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92"/>
                </a:lnSpc>
                <a:spcBef>
                  <a:spcPct val="0"/>
                </a:spcBef>
              </a:pPr>
              <a:r>
                <a:rPr lang="en-US" sz="3065" b="1">
                  <a:solidFill>
                    <a:srgbClr val="365E34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En las mujeres:</a:t>
              </a:r>
            </a:p>
            <a:p>
              <a:pPr marL="661906" lvl="1" indent="-330953" algn="l">
                <a:lnSpc>
                  <a:spcPts val="4292"/>
                </a:lnSpc>
                <a:buFont typeface="Arial"/>
                <a:buChar char="•"/>
              </a:pPr>
              <a:r>
                <a:rPr lang="en-US" sz="3065">
                  <a:solidFill>
                    <a:srgbClr val="365E34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Mayores niveles de inestabilidad a nivel social y habitacional (Ouanhnon </a:t>
              </a:r>
              <a:r>
                <a:rPr lang="en-US" sz="3065" i="1">
                  <a:solidFill>
                    <a:srgbClr val="365E34"/>
                  </a:solidFill>
                  <a:latin typeface="Public Sans Italics"/>
                  <a:ea typeface="Public Sans Italics"/>
                  <a:cs typeface="Public Sans Italics"/>
                  <a:sym typeface="Public Sans Italics"/>
                </a:rPr>
                <a:t>et al.,</a:t>
              </a:r>
              <a:r>
                <a:rPr lang="en-US" sz="3065">
                  <a:solidFill>
                    <a:srgbClr val="365E34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2022)</a:t>
              </a:r>
            </a:p>
            <a:p>
              <a:pPr marL="661906" lvl="1" indent="-330953" algn="l">
                <a:lnSpc>
                  <a:spcPts val="4292"/>
                </a:lnSpc>
                <a:buFont typeface="Arial"/>
                <a:buChar char="•"/>
              </a:pPr>
              <a:r>
                <a:rPr lang="en-US" sz="3065">
                  <a:solidFill>
                    <a:srgbClr val="365E34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Mayores niveles de aislamiento social, unidos a un menor conocimiento lingüístico (Arista </a:t>
              </a:r>
              <a:r>
                <a:rPr lang="en-US" sz="3065" i="1">
                  <a:solidFill>
                    <a:srgbClr val="365E34"/>
                  </a:solidFill>
                  <a:latin typeface="Public Sans Italics"/>
                  <a:ea typeface="Public Sans Italics"/>
                  <a:cs typeface="Public Sans Italics"/>
                  <a:sym typeface="Public Sans Italics"/>
                </a:rPr>
                <a:t>et al., </a:t>
              </a:r>
              <a:r>
                <a:rPr lang="en-US" sz="3065">
                  <a:solidFill>
                    <a:srgbClr val="365E34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2020)</a:t>
              </a:r>
            </a:p>
            <a:p>
              <a:pPr marL="661906" lvl="1" indent="-330953" algn="l">
                <a:lnSpc>
                  <a:spcPts val="4292"/>
                </a:lnSpc>
                <a:buFont typeface="Arial"/>
                <a:buChar char="•"/>
              </a:pPr>
              <a:r>
                <a:rPr lang="en-US" sz="3065">
                  <a:solidFill>
                    <a:srgbClr val="365E34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Mayor precariedad laboral (Kawar, 2004)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516029" y="2141164"/>
            <a:ext cx="2998533" cy="2688178"/>
            <a:chOff x="0" y="0"/>
            <a:chExt cx="1379207" cy="1236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9207" cy="1236456"/>
            </a:xfrm>
            <a:custGeom>
              <a:avLst/>
              <a:gdLst/>
              <a:ahLst/>
              <a:cxnLst/>
              <a:rect l="l" t="t" r="r" b="b"/>
              <a:pathLst>
                <a:path w="1379207" h="1236456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81879" y="2141164"/>
            <a:ext cx="2998533" cy="2688178"/>
            <a:chOff x="0" y="0"/>
            <a:chExt cx="1379207" cy="12364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9207" cy="1236456"/>
            </a:xfrm>
            <a:custGeom>
              <a:avLst/>
              <a:gdLst/>
              <a:ahLst/>
              <a:cxnLst/>
              <a:rect l="l" t="t" r="r" b="b"/>
              <a:pathLst>
                <a:path w="1379207" h="1236456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46367" y="2141164"/>
            <a:ext cx="2998533" cy="2688178"/>
            <a:chOff x="0" y="0"/>
            <a:chExt cx="1379207" cy="12364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9207" cy="1236456"/>
            </a:xfrm>
            <a:custGeom>
              <a:avLst/>
              <a:gdLst/>
              <a:ahLst/>
              <a:cxnLst/>
              <a:rect l="l" t="t" r="r" b="b"/>
              <a:pathLst>
                <a:path w="1379207" h="1236456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963141" y="2141164"/>
            <a:ext cx="2998533" cy="2688178"/>
            <a:chOff x="0" y="0"/>
            <a:chExt cx="1379207" cy="12364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9207" cy="1236456"/>
            </a:xfrm>
            <a:custGeom>
              <a:avLst/>
              <a:gdLst/>
              <a:ahLst/>
              <a:cxnLst/>
              <a:rect l="l" t="t" r="r" b="b"/>
              <a:pathLst>
                <a:path w="1379207" h="1236456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280653" y="2520748"/>
            <a:ext cx="3108620" cy="1849433"/>
            <a:chOff x="0" y="0"/>
            <a:chExt cx="4144827" cy="246591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 t="1033" b="1033"/>
            <a:stretch>
              <a:fillRect/>
            </a:stretch>
          </p:blipFill>
          <p:spPr>
            <a:xfrm>
              <a:off x="0" y="0"/>
              <a:ext cx="4144827" cy="2465911"/>
            </a:xfrm>
            <a:prstGeom prst="rect">
              <a:avLst/>
            </a:prstGeom>
          </p:spPr>
        </p:pic>
      </p:grpSp>
      <p:sp>
        <p:nvSpPr>
          <p:cNvPr id="17" name="Freeform 17"/>
          <p:cNvSpPr/>
          <p:nvPr/>
        </p:nvSpPr>
        <p:spPr>
          <a:xfrm>
            <a:off x="10619328" y="2728903"/>
            <a:ext cx="1575728" cy="1512699"/>
          </a:xfrm>
          <a:custGeom>
            <a:avLst/>
            <a:gdLst/>
            <a:ahLst/>
            <a:cxnLst/>
            <a:rect l="l" t="t" r="r" b="b"/>
            <a:pathLst>
              <a:path w="1575728" h="1512699">
                <a:moveTo>
                  <a:pt x="0" y="0"/>
                </a:moveTo>
                <a:lnTo>
                  <a:pt x="1575728" y="0"/>
                </a:lnTo>
                <a:lnTo>
                  <a:pt x="1575728" y="1512699"/>
                </a:lnTo>
                <a:lnTo>
                  <a:pt x="0" y="151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>
            <a:off x="14462449" y="2445506"/>
            <a:ext cx="1999917" cy="1999917"/>
          </a:xfrm>
          <a:custGeom>
            <a:avLst/>
            <a:gdLst/>
            <a:ahLst/>
            <a:cxnLst/>
            <a:rect l="l" t="t" r="r" b="b"/>
            <a:pathLst>
              <a:path w="1999917" h="1999917">
                <a:moveTo>
                  <a:pt x="0" y="0"/>
                </a:moveTo>
                <a:lnTo>
                  <a:pt x="1999917" y="0"/>
                </a:lnTo>
                <a:lnTo>
                  <a:pt x="1999917" y="1999918"/>
                </a:lnTo>
                <a:lnTo>
                  <a:pt x="0" y="1999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Freeform 19"/>
          <p:cNvSpPr/>
          <p:nvPr/>
        </p:nvSpPr>
        <p:spPr>
          <a:xfrm>
            <a:off x="2090579" y="2560536"/>
            <a:ext cx="1849433" cy="1849433"/>
          </a:xfrm>
          <a:custGeom>
            <a:avLst/>
            <a:gdLst/>
            <a:ahLst/>
            <a:cxnLst/>
            <a:rect l="l" t="t" r="r" b="b"/>
            <a:pathLst>
              <a:path w="1849433" h="1849433">
                <a:moveTo>
                  <a:pt x="0" y="0"/>
                </a:moveTo>
                <a:lnTo>
                  <a:pt x="1849433" y="0"/>
                </a:lnTo>
                <a:lnTo>
                  <a:pt x="1849433" y="1849433"/>
                </a:lnTo>
                <a:lnTo>
                  <a:pt x="0" y="1849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TextBox 20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LA SITUACIÓN ACTUAL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07033" y="5076825"/>
            <a:ext cx="1616526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ONGs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20216" y="5020222"/>
            <a:ext cx="377395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Uso de una lengua pivotal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11397" y="6187353"/>
            <a:ext cx="3773952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-Inglés o francés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-Provoca problemas de comprensión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27531" y="5020222"/>
            <a:ext cx="377395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Uso de intérpretes </a:t>
            </a:r>
            <a:r>
              <a:rPr lang="en-US" sz="2799" b="1" i="1">
                <a:solidFill>
                  <a:srgbClr val="365E34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ad hoc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27531" y="6056543"/>
            <a:ext cx="3773952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-Amigos o familiares del paciente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-Otros sanitarios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-Dilemas éticos y malentendidos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608492" y="5020222"/>
            <a:ext cx="377395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Servicio de teletraducción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85817" y="6187353"/>
            <a:ext cx="3596627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-Mayoritariamente usado en urgencias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-Menos eficaz que la interpretación presencial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8320" y="5913033"/>
            <a:ext cx="3773952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-Intérpretes no formados en ámbitos específicos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OBJETIVOS DE INTERCOMSALUD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4039662" y="2019888"/>
            <a:ext cx="12638669" cy="207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27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Identificar las barreras provocadas por las asimetrías interculturales en las consultas médicas con mujeres migrantes</a:t>
            </a:r>
          </a:p>
          <a:p>
            <a:pPr algn="l">
              <a:lnSpc>
                <a:spcPts val="4199"/>
              </a:lnSpc>
            </a:pPr>
            <a:endParaRPr lang="en-US" sz="2799" spc="274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371799" y="2207876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2368993" y="4172284"/>
            <a:ext cx="1159455" cy="1178744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4039662" y="4170633"/>
            <a:ext cx="10663091" cy="1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36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Contribuir a lidiar con el desafío de la integración migrante y su acceso a los servicios de salud </a:t>
            </a:r>
          </a:p>
        </p:txBody>
      </p:sp>
      <p:sp>
        <p:nvSpPr>
          <p:cNvPr id="8" name="Freeform 8"/>
          <p:cNvSpPr/>
          <p:nvPr/>
        </p:nvSpPr>
        <p:spPr>
          <a:xfrm>
            <a:off x="2413573" y="6141603"/>
            <a:ext cx="1161142" cy="1161142"/>
          </a:xfrm>
          <a:custGeom>
            <a:avLst/>
            <a:gdLst/>
            <a:ahLst/>
            <a:cxnLst/>
            <a:rect l="l" t="t" r="r" b="b"/>
            <a:pathLst>
              <a:path w="1161142" h="1161142">
                <a:moveTo>
                  <a:pt x="0" y="0"/>
                </a:moveTo>
                <a:lnTo>
                  <a:pt x="1161142" y="0"/>
                </a:lnTo>
                <a:lnTo>
                  <a:pt x="1161142" y="1161141"/>
                </a:lnTo>
                <a:lnTo>
                  <a:pt x="0" y="1161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4039662" y="6205682"/>
            <a:ext cx="10663091" cy="964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3"/>
              </a:lnSpc>
              <a:spcBef>
                <a:spcPct val="0"/>
              </a:spcBef>
            </a:pPr>
            <a:r>
              <a:rPr lang="en-US" sz="2799" spc="27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Analizar distintos modelos para medir la competencia intercultural </a:t>
            </a:r>
          </a:p>
        </p:txBody>
      </p:sp>
      <p:sp>
        <p:nvSpPr>
          <p:cNvPr id="10" name="Freeform 10"/>
          <p:cNvSpPr/>
          <p:nvPr/>
        </p:nvSpPr>
        <p:spPr>
          <a:xfrm>
            <a:off x="2638062" y="8093319"/>
            <a:ext cx="936653" cy="1006170"/>
          </a:xfrm>
          <a:custGeom>
            <a:avLst/>
            <a:gdLst/>
            <a:ahLst/>
            <a:cxnLst/>
            <a:rect l="l" t="t" r="r" b="b"/>
            <a:pathLst>
              <a:path w="936653" h="1006170">
                <a:moveTo>
                  <a:pt x="0" y="0"/>
                </a:moveTo>
                <a:lnTo>
                  <a:pt x="936653" y="0"/>
                </a:lnTo>
                <a:lnTo>
                  <a:pt x="936653" y="1006170"/>
                </a:lnTo>
                <a:lnTo>
                  <a:pt x="0" y="1006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4039662" y="7807833"/>
            <a:ext cx="10663091" cy="145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3"/>
              </a:lnSpc>
              <a:spcBef>
                <a:spcPct val="0"/>
              </a:spcBef>
            </a:pPr>
            <a:r>
              <a:rPr lang="en-US" sz="2799" spc="27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Proponer un modelo bipartito centrado en el ámbito sanitario, concretamente en la asistencia a mujeres migrantes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2163000" y="3442596"/>
            <a:ext cx="4473739" cy="636748"/>
            <a:chOff x="0" y="0"/>
            <a:chExt cx="1178269" cy="1677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365E3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178269" cy="22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i="1" spc="29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Grabación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10691" y="6504266"/>
            <a:ext cx="4473739" cy="636748"/>
            <a:chOff x="0" y="0"/>
            <a:chExt cx="1178269" cy="167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365E3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178269" cy="22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i="1" spc="29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Encuestas y entrevistas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1410691" y="7141014"/>
            <a:ext cx="4473739" cy="2494684"/>
          </a:xfrm>
          <a:custGeom>
            <a:avLst/>
            <a:gdLst/>
            <a:ahLst/>
            <a:cxnLst/>
            <a:rect l="l" t="t" r="r" b="b"/>
            <a:pathLst>
              <a:path w="4473739" h="2494684">
                <a:moveTo>
                  <a:pt x="0" y="0"/>
                </a:moveTo>
                <a:lnTo>
                  <a:pt x="4473739" y="0"/>
                </a:lnTo>
                <a:lnTo>
                  <a:pt x="4473739" y="2494684"/>
                </a:lnTo>
                <a:lnTo>
                  <a:pt x="0" y="24946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739" b="-973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2175116" y="4079343"/>
            <a:ext cx="4461623" cy="2113107"/>
          </a:xfrm>
          <a:custGeom>
            <a:avLst/>
            <a:gdLst/>
            <a:ahLst/>
            <a:cxnLst/>
            <a:rect l="l" t="t" r="r" b="b"/>
            <a:pathLst>
              <a:path w="4461623" h="2113107">
                <a:moveTo>
                  <a:pt x="0" y="0"/>
                </a:moveTo>
                <a:lnTo>
                  <a:pt x="4461623" y="0"/>
                </a:lnTo>
                <a:lnTo>
                  <a:pt x="4461623" y="2113107"/>
                </a:lnTo>
                <a:lnTo>
                  <a:pt x="0" y="211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12" t="-14359" b="-28300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METODOLOGÍA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893475" y="3440282"/>
            <a:ext cx="9034431" cy="2808103"/>
            <a:chOff x="0" y="0"/>
            <a:chExt cx="12045909" cy="374413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2045909" cy="3744138"/>
              <a:chOff x="0" y="0"/>
              <a:chExt cx="1744696" cy="5422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4696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744696" h="542290">
                    <a:moveTo>
                      <a:pt x="0" y="0"/>
                    </a:moveTo>
                    <a:lnTo>
                      <a:pt x="1744696" y="0"/>
                    </a:lnTo>
                    <a:lnTo>
                      <a:pt x="1744696" y="542290"/>
                    </a:lnTo>
                    <a:lnTo>
                      <a:pt x="0" y="5422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65E3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1744696" cy="5613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41588" y="345727"/>
              <a:ext cx="10831082" cy="2828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3449"/>
                </a:lnSpc>
                <a:buFont typeface="Arial"/>
                <a:buChar char="•"/>
              </a:pPr>
              <a:r>
                <a:rPr lang="en-US" sz="2499" spc="244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Grabación de consultas con pacientes migrantes</a:t>
              </a:r>
            </a:p>
            <a:p>
              <a:pPr marL="539749" lvl="1" indent="-269875" algn="l">
                <a:lnSpc>
                  <a:spcPts val="3449"/>
                </a:lnSpc>
                <a:buFont typeface="Arial"/>
                <a:buChar char="•"/>
              </a:pPr>
              <a:r>
                <a:rPr lang="en-US" sz="2499" spc="244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Objetivo: determinar los problemas principales que surgen al comunicarse con pacientes que no hablan español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19523" y="6572062"/>
            <a:ext cx="9034431" cy="3063636"/>
            <a:chOff x="0" y="0"/>
            <a:chExt cx="12045909" cy="408484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045909" cy="4084848"/>
              <a:chOff x="0" y="0"/>
              <a:chExt cx="1744696" cy="59163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744696" cy="591638"/>
              </a:xfrm>
              <a:custGeom>
                <a:avLst/>
                <a:gdLst/>
                <a:ahLst/>
                <a:cxnLst/>
                <a:rect l="l" t="t" r="r" b="b"/>
                <a:pathLst>
                  <a:path w="1744696" h="591638">
                    <a:moveTo>
                      <a:pt x="0" y="0"/>
                    </a:moveTo>
                    <a:lnTo>
                      <a:pt x="1744696" y="0"/>
                    </a:lnTo>
                    <a:lnTo>
                      <a:pt x="1744696" y="591638"/>
                    </a:lnTo>
                    <a:lnTo>
                      <a:pt x="0" y="5916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65E3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1744696" cy="610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41588" y="345727"/>
              <a:ext cx="11349908" cy="3536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035"/>
                </a:lnSpc>
                <a:buFont typeface="Arial"/>
                <a:buChar char="•"/>
              </a:pPr>
              <a:r>
                <a:rPr lang="en-US" sz="2199" spc="215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Encuestas al personal sanitario para aprender más sobre su experiencia atendiendo a migrantes y determinar qué familiaridad tienen al trabajar con ellos</a:t>
              </a:r>
            </a:p>
            <a:p>
              <a:pPr marL="474979" lvl="1" indent="-237490" algn="l">
                <a:lnSpc>
                  <a:spcPts val="3035"/>
                </a:lnSpc>
                <a:buFont typeface="Arial"/>
                <a:buChar char="•"/>
              </a:pPr>
              <a:r>
                <a:rPr lang="en-US" sz="2199" spc="215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Encuestas a las pacientes migrantes para determinar qué problemas son los que más acusan en consulta médica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008468" y="2167887"/>
            <a:ext cx="8227406" cy="66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9"/>
              </a:lnSpc>
              <a:spcBef>
                <a:spcPct val="0"/>
              </a:spcBef>
            </a:pPr>
            <a:r>
              <a:rPr lang="en-US" sz="4114" b="1">
                <a:solidFill>
                  <a:srgbClr val="365E3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Hospital Universitario de La Paz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RESULTADOS PRELIMINARES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1273562" y="3331566"/>
            <a:ext cx="6555366" cy="4712498"/>
            <a:chOff x="0" y="0"/>
            <a:chExt cx="1144288" cy="8226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4288" cy="822602"/>
            </a:xfrm>
            <a:custGeom>
              <a:avLst/>
              <a:gdLst/>
              <a:ahLst/>
              <a:cxnLst/>
              <a:rect l="l" t="t" r="r" b="b"/>
              <a:pathLst>
                <a:path w="1144288" h="822602">
                  <a:moveTo>
                    <a:pt x="23620" y="0"/>
                  </a:moveTo>
                  <a:lnTo>
                    <a:pt x="1120668" y="0"/>
                  </a:lnTo>
                  <a:cubicBezTo>
                    <a:pt x="1126933" y="0"/>
                    <a:pt x="1132940" y="2489"/>
                    <a:pt x="1137370" y="6918"/>
                  </a:cubicBezTo>
                  <a:cubicBezTo>
                    <a:pt x="1141800" y="11348"/>
                    <a:pt x="1144288" y="17356"/>
                    <a:pt x="1144288" y="23620"/>
                  </a:cubicBezTo>
                  <a:lnTo>
                    <a:pt x="1144288" y="798982"/>
                  </a:lnTo>
                  <a:cubicBezTo>
                    <a:pt x="1144288" y="805246"/>
                    <a:pt x="1141800" y="811254"/>
                    <a:pt x="1137370" y="815684"/>
                  </a:cubicBezTo>
                  <a:cubicBezTo>
                    <a:pt x="1132940" y="820113"/>
                    <a:pt x="1126933" y="822602"/>
                    <a:pt x="1120668" y="822602"/>
                  </a:cubicBezTo>
                  <a:lnTo>
                    <a:pt x="23620" y="822602"/>
                  </a:lnTo>
                  <a:cubicBezTo>
                    <a:pt x="17356" y="822602"/>
                    <a:pt x="11348" y="820113"/>
                    <a:pt x="6918" y="815684"/>
                  </a:cubicBezTo>
                  <a:cubicBezTo>
                    <a:pt x="2489" y="811254"/>
                    <a:pt x="0" y="805246"/>
                    <a:pt x="0" y="798982"/>
                  </a:cubicBezTo>
                  <a:lnTo>
                    <a:pt x="0" y="23620"/>
                  </a:lnTo>
                  <a:cubicBezTo>
                    <a:pt x="0" y="17356"/>
                    <a:pt x="2489" y="11348"/>
                    <a:pt x="6918" y="6918"/>
                  </a:cubicBezTo>
                  <a:cubicBezTo>
                    <a:pt x="11348" y="2489"/>
                    <a:pt x="17356" y="0"/>
                    <a:pt x="236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65E34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44288" cy="860702"/>
            </a:xfrm>
            <a:prstGeom prst="rect">
              <a:avLst/>
            </a:prstGeom>
          </p:spPr>
          <p:txBody>
            <a:bodyPr lIns="76648" tIns="76648" rIns="76648" bIns="76648" rtlCol="0" anchor="ctr"/>
            <a:lstStyle/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65E3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Obstetricia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Psicología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Nutrición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Dermatología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Oftalmología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65E3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Neonatología y pediatría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Genética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Traumatología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65E3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Trabajo social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95387" y="2401044"/>
            <a:ext cx="5911716" cy="54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  <a:spcBef>
                <a:spcPct val="0"/>
              </a:spcBef>
            </a:pPr>
            <a:r>
              <a:rPr lang="en-US" sz="3319" b="1" dirty="0">
                <a:solidFill>
                  <a:srgbClr val="365E3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ÁREAS DE TRABAJO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008393" y="3331566"/>
            <a:ext cx="6575618" cy="4712498"/>
            <a:chOff x="0" y="0"/>
            <a:chExt cx="1147823" cy="8226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823" cy="822602"/>
            </a:xfrm>
            <a:custGeom>
              <a:avLst/>
              <a:gdLst/>
              <a:ahLst/>
              <a:cxnLst/>
              <a:rect l="l" t="t" r="r" b="b"/>
              <a:pathLst>
                <a:path w="1147823" h="822602">
                  <a:moveTo>
                    <a:pt x="23547" y="0"/>
                  </a:moveTo>
                  <a:lnTo>
                    <a:pt x="1124276" y="0"/>
                  </a:lnTo>
                  <a:cubicBezTo>
                    <a:pt x="1137281" y="0"/>
                    <a:pt x="1147823" y="10543"/>
                    <a:pt x="1147823" y="23547"/>
                  </a:cubicBezTo>
                  <a:lnTo>
                    <a:pt x="1147823" y="799055"/>
                  </a:lnTo>
                  <a:cubicBezTo>
                    <a:pt x="1147823" y="812059"/>
                    <a:pt x="1137281" y="822602"/>
                    <a:pt x="1124276" y="822602"/>
                  </a:cubicBezTo>
                  <a:lnTo>
                    <a:pt x="23547" y="822602"/>
                  </a:lnTo>
                  <a:cubicBezTo>
                    <a:pt x="10543" y="822602"/>
                    <a:pt x="0" y="812059"/>
                    <a:pt x="0" y="799055"/>
                  </a:cubicBezTo>
                  <a:lnTo>
                    <a:pt x="0" y="23547"/>
                  </a:lnTo>
                  <a:cubicBezTo>
                    <a:pt x="0" y="10543"/>
                    <a:pt x="10543" y="0"/>
                    <a:pt x="23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65E34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47823" cy="860702"/>
            </a:xfrm>
            <a:prstGeom prst="rect">
              <a:avLst/>
            </a:prstGeom>
          </p:spPr>
          <p:txBody>
            <a:bodyPr lIns="76648" tIns="76648" rIns="76648" bIns="76648" rtlCol="0" anchor="ctr"/>
            <a:lstStyle/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65E3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Árabe (13 grabaciones)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Chino (4 grabaciones)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Ucraniano (3 grabaciones)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Inglés (2 grabaciones)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Otros: rumano, urdu, portugués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365E34"/>
                  </a:solidFill>
                  <a:latin typeface="Open Sauce"/>
                  <a:ea typeface="Open Sauce"/>
                  <a:cs typeface="Open Sauce"/>
                  <a:sym typeface="Open Sauce"/>
                </a:rPr>
                <a:t>Grupo de control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30218" y="2401044"/>
            <a:ext cx="5911716" cy="54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  <a:spcBef>
                <a:spcPct val="0"/>
              </a:spcBef>
            </a:pPr>
            <a:r>
              <a:rPr lang="en-US" sz="3319" b="1">
                <a:solidFill>
                  <a:srgbClr val="365E3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LENGUAS DE TRABAJO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96955" y="8348865"/>
            <a:ext cx="5444979" cy="609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3714" b="1" spc="430" dirty="0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27 GRABACIONES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INTÉRPRETES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555" b="555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06871" y="2247900"/>
            <a:ext cx="7877184" cy="694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 nivel técnico: </a:t>
            </a:r>
          </a:p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Necesidad de </a:t>
            </a:r>
            <a:r>
              <a:rPr lang="es-ES" sz="2799" b="1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adaptación cultural y educacional</a:t>
            </a: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, no solo interpretación</a:t>
            </a:r>
          </a:p>
          <a:p>
            <a:pPr marL="1061719" lvl="2" indent="-302260" algn="just">
              <a:lnSpc>
                <a:spcPts val="4199"/>
              </a:lnSpc>
              <a:buFont typeface="Arial"/>
              <a:buChar char="•"/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Adaptación de medidas para la toma de medicamentos</a:t>
            </a:r>
          </a:p>
          <a:p>
            <a:pPr marL="1061719" lvl="2" indent="-302260" algn="just">
              <a:lnSpc>
                <a:spcPts val="4199"/>
              </a:lnSpc>
              <a:buFont typeface="Arial"/>
              <a:buChar char="•"/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Mediación entre sanitario y paciente en casos de prácticas culturales y lenguaje no verbal</a:t>
            </a:r>
          </a:p>
          <a:p>
            <a:pPr marL="1061719" lvl="2" indent="-302260" algn="just">
              <a:lnSpc>
                <a:spcPts val="4199"/>
              </a:lnSpc>
              <a:buFont typeface="Arial"/>
              <a:buChar char="•"/>
            </a:pPr>
            <a:endParaRPr lang="es-ES" sz="2799" noProof="0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54941" algn="just">
              <a:lnSpc>
                <a:spcPts val="4199"/>
              </a:lnSpc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 nivel ético:</a:t>
            </a:r>
          </a:p>
          <a:p>
            <a:pPr marL="759459" lvl="1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Relación de </a:t>
            </a:r>
            <a:r>
              <a:rPr lang="es-ES" sz="2799" b="1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cercanía</a:t>
            </a: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 con la paciente, propiciada tanto por la paciente como por el sanitario (toma de decisiones)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365E3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INTÉRPRETES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1DD8B6A9-7DC2-6CD6-C181-7CEC7094DD3D}"/>
              </a:ext>
            </a:extLst>
          </p:cNvPr>
          <p:cNvSpPr txBox="1"/>
          <p:nvPr/>
        </p:nvSpPr>
        <p:spPr>
          <a:xfrm>
            <a:off x="1028700" y="2272270"/>
            <a:ext cx="7877184" cy="5333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A nivel formativo:</a:t>
            </a:r>
          </a:p>
          <a:p>
            <a:pPr algn="just">
              <a:lnSpc>
                <a:spcPts val="4199"/>
              </a:lnSpc>
            </a:pPr>
            <a:r>
              <a:rPr lang="es-E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La </a:t>
            </a:r>
            <a:r>
              <a:rPr lang="es-ES" sz="2799" b="1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formación específica en TISP </a:t>
            </a:r>
            <a:r>
              <a:rPr lang="es-E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supone diferencias técnicas y éticas 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s-E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Gestión de los turnos de palabra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s-E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Interpretación para todos los presentes cuando se dan conversaciones paralelas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s-ES" sz="2799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Factor humano de la interpretación, relación con los pacientes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s-ES" sz="2799" noProof="0" dirty="0">
                <a:solidFill>
                  <a:srgbClr val="365E34"/>
                </a:solidFill>
                <a:latin typeface="Public Sans"/>
                <a:ea typeface="Public Sans"/>
                <a:cs typeface="Public Sans"/>
                <a:sym typeface="Public Sans"/>
              </a:rPr>
              <a:t>Gestión de los límites de la profesión</a:t>
            </a:r>
          </a:p>
          <a:p>
            <a:pPr marL="1061719" lvl="2" indent="-302260">
              <a:lnSpc>
                <a:spcPts val="4199"/>
              </a:lnSpc>
              <a:buFont typeface="Arial"/>
              <a:buChar char="•"/>
            </a:pPr>
            <a:endParaRPr lang="es-ES" sz="2799" noProof="0" dirty="0">
              <a:solidFill>
                <a:srgbClr val="365E3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26" name="Picture 2" descr="5 methods of note-taking">
            <a:extLst>
              <a:ext uri="{FF2B5EF4-FFF2-40B4-BE49-F238E27FC236}">
                <a16:creationId xmlns:a16="http://schemas.microsoft.com/office/drawing/2014/main" id="{830C64FF-56F7-4DDC-8E07-0BE8C602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99" y="1351296"/>
            <a:ext cx="7221376" cy="43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56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897</Words>
  <Application>Microsoft Macintosh PowerPoint</Application>
  <PresentationFormat>Personalizado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Playfair Display</vt:lpstr>
      <vt:lpstr>Calibri</vt:lpstr>
      <vt:lpstr>Public Sans Bold</vt:lpstr>
      <vt:lpstr>Public Sans</vt:lpstr>
      <vt:lpstr>Arial</vt:lpstr>
      <vt:lpstr>DM Sans Italics</vt:lpstr>
      <vt:lpstr>Public Sans Italics</vt:lpstr>
      <vt:lpstr>Playfair Display Bold</vt:lpstr>
      <vt:lpstr>Public Sans Bold Italics</vt:lpstr>
      <vt:lpstr>Open Sans Bold</vt:lpstr>
      <vt:lpstr>DM Sans</vt:lpstr>
      <vt:lpstr>Open Sauce Bold</vt:lpstr>
      <vt:lpstr>Open Sauce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Tremédica</dc:title>
  <cp:lastModifiedBy>Pena Díaz M. Carmen</cp:lastModifiedBy>
  <cp:revision>3</cp:revision>
  <dcterms:created xsi:type="dcterms:W3CDTF">2006-08-16T00:00:00Z</dcterms:created>
  <dcterms:modified xsi:type="dcterms:W3CDTF">2025-04-07T14:31:48Z</dcterms:modified>
  <dc:identifier>DAGjkemQg3o</dc:identifier>
</cp:coreProperties>
</file>